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6" r:id="rId3"/>
    <p:sldId id="340" r:id="rId4"/>
    <p:sldId id="341" r:id="rId5"/>
    <p:sldId id="342" r:id="rId6"/>
    <p:sldId id="343" r:id="rId7"/>
    <p:sldId id="344" r:id="rId8"/>
    <p:sldId id="331" r:id="rId9"/>
    <p:sldId id="257" r:id="rId10"/>
    <p:sldId id="258" r:id="rId11"/>
    <p:sldId id="333" r:id="rId12"/>
    <p:sldId id="334" r:id="rId13"/>
    <p:sldId id="335" r:id="rId14"/>
    <p:sldId id="263" r:id="rId15"/>
    <p:sldId id="345" r:id="rId16"/>
    <p:sldId id="264" r:id="rId17"/>
    <p:sldId id="346" r:id="rId18"/>
    <p:sldId id="265" r:id="rId19"/>
    <p:sldId id="338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0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5" tIns="46482" rIns="92965" bIns="46482" numCol="1" anchor="t" anchorCtr="0" compatLnSpc="1">
            <a:prstTxWarp prst="textNoShape">
              <a:avLst/>
            </a:prstTxWarp>
          </a:bodyPr>
          <a:lstStyle>
            <a:lvl1pPr defTabSz="93027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4" y="1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5" tIns="46482" rIns="92965" bIns="46482" numCol="1" anchor="t" anchorCtr="0" compatLnSpc="1">
            <a:prstTxWarp prst="textNoShape">
              <a:avLst/>
            </a:prstTxWarp>
          </a:bodyPr>
          <a:lstStyle>
            <a:lvl1pPr algn="r" defTabSz="93027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6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5" tIns="46482" rIns="92965" bIns="46482" numCol="1" anchor="b" anchorCtr="0" compatLnSpc="1">
            <a:prstTxWarp prst="textNoShape">
              <a:avLst/>
            </a:prstTxWarp>
          </a:bodyPr>
          <a:lstStyle>
            <a:lvl1pPr defTabSz="930270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4" y="8829662"/>
            <a:ext cx="3038161" cy="46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5" tIns="46482" rIns="92965" bIns="46482" numCol="1" anchor="b" anchorCtr="0" compatLnSpc="1">
            <a:prstTxWarp prst="textNoShape">
              <a:avLst/>
            </a:prstTxWarp>
          </a:bodyPr>
          <a:lstStyle>
            <a:lvl1pPr algn="r" defTabSz="930270" eaLnBrk="1" hangingPunct="1">
              <a:defRPr sz="1200"/>
            </a:lvl1pPr>
          </a:lstStyle>
          <a:p>
            <a:fld id="{6C821D95-D733-4B12-89F9-BA952D23D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A753B-AB23-40DE-958D-18C923D21F29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EC61D-F5E9-49D6-BFF4-E6C5C3719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34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www.selfgov.net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Alabama Limited Self-Governance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1EDD655-28B9-4B09-8F69-3F7FA9F18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3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A1AD-BA4D-418F-8A83-C8B83AC838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1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www.selfgov.net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/>
              <a:t>Alabama Limited Self-Governance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C054B8D-70BA-430C-834C-E10C06158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7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81192" y="2228003"/>
            <a:ext cx="7989752" cy="3630795"/>
          </a:xfrm>
        </p:spPr>
        <p:txBody>
          <a:bodyPr/>
          <a:lstStyle>
            <a:lvl1pPr>
              <a:defRPr sz="3600">
                <a:latin typeface="Arial Narrow" panose="020B0606020202030204" pitchFamily="34" charset="0"/>
              </a:defRPr>
            </a:lvl1pPr>
            <a:lvl2pPr>
              <a:defRPr sz="2800"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www.selfgov.net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6136"/>
            <a:ext cx="4870585" cy="365125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Alabama Limited Self-Governance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C609B7B4-1B8C-4F52-ACE5-FEF25AA0A8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1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www.selfgov.net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Alabama Limited Self-Governance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B5864D-EE84-4754-B059-A6CF42F6A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3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48960-B0D8-44A1-AD1F-89B69273DC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3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C14A2-51FD-4EA4-9C42-A5708F86B6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6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BFC0-351C-4342-A978-DE265B9C64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0E12F-8B41-4917-B592-C7B860F39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7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www.selfgov.net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Alabama Limited Self-Governance Act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6D30B43-1523-4D0E-90D2-6639CFD61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2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B8E9E-75CE-449D-AC65-F5703CC81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4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99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en-US"/>
              <a:t>www.selfgov.net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Alabama Limited Self-Governance 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742DFA5-0A11-4B4F-A250-1F8B66EACD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694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i="1" dirty="0"/>
              <a:t>Ala. Code § 11-3A-1 et seq.</a:t>
            </a:r>
            <a:r>
              <a:rPr lang="en-US" dirty="0"/>
              <a:t>, “The Alabama Limited Self-Governance Act,” became law on May 26, 2005</a:t>
            </a:r>
          </a:p>
          <a:p>
            <a:endParaRPr lang="en-US" dirty="0"/>
          </a:p>
          <a:p>
            <a:r>
              <a:rPr lang="en-US" dirty="0"/>
              <a:t> Is not effective in any county until approved by local referendum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Alabama Limited Self-Governance Act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The Act includes references to Alabama code sections that include definitions of weeds, animal nuisances, litter, rubbish and other terms</a:t>
            </a:r>
          </a:p>
          <a:p>
            <a:r>
              <a:rPr lang="en-US" dirty="0"/>
              <a:t> Act specifically says powers cannot be exercised inside a city unless the city authorizes the county to act on its behalf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Act </a:t>
            </a:r>
            <a:r>
              <a:rPr lang="en-US" b="1" dirty="0">
                <a:latin typeface="Arial Black" panose="020B0A04020102020204" pitchFamily="34" charset="0"/>
              </a:rPr>
              <a:t>CANNOT</a:t>
            </a:r>
            <a:r>
              <a:rPr lang="en-US" dirty="0"/>
              <a:t> be used to: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"/>
            </a:pPr>
            <a:r>
              <a:rPr lang="en-US" dirty="0"/>
              <a:t> Raise or levy taxes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"/>
            </a:pPr>
            <a:r>
              <a:rPr lang="en-US" dirty="0"/>
              <a:t> Establish Planning and Zoning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"/>
            </a:pPr>
            <a:r>
              <a:rPr lang="en-US" dirty="0"/>
              <a:t> Regulate utilities, railroads, landfills or other companies regulated by a number of named agencies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Act </a:t>
            </a:r>
            <a:r>
              <a:rPr lang="en-US" b="1" dirty="0">
                <a:latin typeface="Arial Black" panose="020B0A04020102020204" pitchFamily="34" charset="0"/>
              </a:rPr>
              <a:t>CANNOT</a:t>
            </a:r>
            <a:r>
              <a:rPr lang="en-US" dirty="0"/>
              <a:t> be used to: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Ó"/>
            </a:pPr>
            <a:r>
              <a:rPr lang="en-US" dirty="0"/>
              <a:t> Regulate the state’s court system, cities, schools or pari-mutuel betting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Ó"/>
            </a:pPr>
            <a:r>
              <a:rPr lang="en-US" dirty="0"/>
              <a:t> Regulate civil or private law or expend public money on private property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Ó"/>
            </a:pPr>
            <a:r>
              <a:rPr lang="en-US" dirty="0"/>
              <a:t> Violate property rights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Act </a:t>
            </a:r>
            <a:r>
              <a:rPr lang="en-US" b="1" dirty="0">
                <a:latin typeface="Arial Black" panose="020B0A04020102020204" pitchFamily="34" charset="0"/>
              </a:rPr>
              <a:t>CANNOT</a:t>
            </a:r>
            <a:r>
              <a:rPr lang="en-US" dirty="0"/>
              <a:t> be used to: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Ó"/>
            </a:pPr>
            <a:r>
              <a:rPr lang="en-US" dirty="0"/>
              <a:t> Regulate a farm operation that is not determined to be a nuisance by other sections of Alabama law 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Ó"/>
            </a:pPr>
            <a:r>
              <a:rPr lang="en-US" dirty="0"/>
              <a:t> Regulate a properly permitted mining operations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Implementation</a:t>
            </a:r>
          </a:p>
          <a:p>
            <a:r>
              <a:rPr lang="en-US" dirty="0"/>
              <a:t> Commission adopts “ordinances” to implement the act</a:t>
            </a:r>
          </a:p>
          <a:p>
            <a:r>
              <a:rPr lang="en-US" dirty="0"/>
              <a:t> Commission publishes notice of the proposed ordinances before vote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Implementation</a:t>
            </a:r>
          </a:p>
          <a:p>
            <a:r>
              <a:rPr lang="en-US" dirty="0"/>
              <a:t> Ordinances must include a provision that those cited for violations can appeal to the commission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Futura Lt BT" pitchFamily="34" charset="0"/>
              </a:rPr>
              <a:t>Limited Self-Governance Act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Implementation</a:t>
            </a:r>
          </a:p>
          <a:p>
            <a:r>
              <a:rPr lang="en-US" dirty="0"/>
              <a:t> Ordinances may be used to establish “administrative fees” that do not exceed the cost of implementation and enforcement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Implementation</a:t>
            </a:r>
          </a:p>
          <a:p>
            <a:r>
              <a:rPr lang="en-US" dirty="0"/>
              <a:t> Assessments and fees for services can only be charged if the services are provided to the person or the property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Implementation</a:t>
            </a:r>
          </a:p>
          <a:p>
            <a:r>
              <a:rPr lang="en-US" dirty="0"/>
              <a:t> County Commission may “establish and enforce administrative and civil penalties, including fines” for the enforcement of its ordinances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Implementation</a:t>
            </a:r>
          </a:p>
          <a:p>
            <a:r>
              <a:rPr lang="en-US" dirty="0"/>
              <a:t> Fines capped at $150 per day, not to exceed a total of $5,000</a:t>
            </a:r>
          </a:p>
          <a:p>
            <a:endParaRPr lang="en-US" dirty="0"/>
          </a:p>
          <a:p>
            <a:r>
              <a:rPr lang="en-US" dirty="0"/>
              <a:t> All fines and penalties must be paid into the county general fund and earmarked for administration of the program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Vote will only be by those residing in unincorporated areas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 Referendum can only take place at a primary election, general election or a special election called for another purpose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 local referendum is held ONLY in the unincorporated portion of the county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 ONLY those residents in the unincorporated area of the county may vote on the question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options to call an election:</a:t>
            </a:r>
          </a:p>
          <a:p>
            <a:pPr marL="1066950" lvl="1" indent="-742950">
              <a:buClr>
                <a:srgbClr val="679999"/>
              </a:buClr>
              <a:buFont typeface="+mj-lt"/>
              <a:buAutoNum type="arabicPeriod"/>
            </a:pPr>
            <a:r>
              <a:rPr lang="en-US" dirty="0"/>
              <a:t>By resolution of the county commission, or</a:t>
            </a:r>
          </a:p>
          <a:p>
            <a:pPr marL="1066950" lvl="1" indent="-742950">
              <a:buClr>
                <a:srgbClr val="679999"/>
              </a:buClr>
              <a:buFont typeface="+mj-lt"/>
              <a:buAutoNum type="arabicPeriod"/>
            </a:pPr>
            <a:endParaRPr lang="en-US" dirty="0"/>
          </a:p>
          <a:p>
            <a:pPr marL="1066950" lvl="1" indent="-742950">
              <a:buClr>
                <a:srgbClr val="679999"/>
              </a:buClr>
              <a:buFont typeface="+mj-lt"/>
              <a:buAutoNum type="arabicPeriod"/>
            </a:pPr>
            <a:r>
              <a:rPr lang="en-US" dirty="0"/>
              <a:t>By petition of 10 percent of the qualified voters from the unincorporated area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Election can only be during primary election, regular election or special election held for another purpose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 The ballot question is “whether the powers</a:t>
            </a:r>
            <a:br>
              <a:rPr lang="en-US" dirty="0"/>
            </a:br>
            <a:r>
              <a:rPr lang="en-US" dirty="0"/>
              <a:t>authorized under the act shall be effective in the county”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Separate vote is NOT taken on each one of the powers granted in the act</a:t>
            </a:r>
          </a:p>
          <a:p>
            <a:r>
              <a:rPr lang="en-US" dirty="0"/>
              <a:t> Election in each county can only be held once every 48 months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 county commission or citizens signing a petition may also call an election to repeal no sooner than 48 months after the initial approval is granted</a:t>
            </a:r>
          </a:p>
          <a:p>
            <a:r>
              <a:rPr lang="en-US" dirty="0"/>
              <a:t> Otherwise the election is held under general Alabama election laws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After an affirmative vote, the county is authorized to exercise the powers outlined in the act in order to provide for or control: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“its property and affairs”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“public welfare, health and safety”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utura Hv BT" pitchFamily="34" charset="0"/>
              </a:rPr>
              <a:t> Limited Self-Governance Act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458200" cy="40005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Protection of “welfare, health and safety” is restricted to:</a:t>
            </a:r>
          </a:p>
          <a:p>
            <a:pPr marL="1066950" lvl="1" indent="-742950">
              <a:lnSpc>
                <a:spcPct val="90000"/>
              </a:lnSpc>
              <a:buClr>
                <a:srgbClr val="679999"/>
              </a:buClr>
              <a:buFont typeface="+mj-lt"/>
              <a:buAutoNum type="arabicPeriod"/>
            </a:pPr>
            <a:r>
              <a:rPr lang="en-US" dirty="0"/>
              <a:t>“abatement of weeds”</a:t>
            </a:r>
          </a:p>
          <a:p>
            <a:pPr marL="1066950" lvl="1" indent="-742950">
              <a:lnSpc>
                <a:spcPct val="90000"/>
              </a:lnSpc>
              <a:buClr>
                <a:srgbClr val="679999"/>
              </a:buClr>
              <a:buFont typeface="+mj-lt"/>
              <a:buAutoNum type="arabicPeriod"/>
            </a:pPr>
            <a:r>
              <a:rPr lang="en-US" dirty="0"/>
              <a:t>control of “litter” or “rubbish”</a:t>
            </a:r>
          </a:p>
          <a:p>
            <a:pPr marL="1066950" lvl="1" indent="-742950">
              <a:lnSpc>
                <a:spcPct val="90000"/>
              </a:lnSpc>
              <a:buClr>
                <a:srgbClr val="679999"/>
              </a:buClr>
              <a:buFont typeface="+mj-lt"/>
              <a:buAutoNum type="arabicPeriod"/>
            </a:pPr>
            <a:r>
              <a:rPr lang="en-US" dirty="0"/>
              <a:t>control of “animals and animal nuisances”</a:t>
            </a:r>
          </a:p>
          <a:p>
            <a:pPr marL="1066950" lvl="1" indent="-742950">
              <a:lnSpc>
                <a:spcPct val="90000"/>
              </a:lnSpc>
              <a:buClr>
                <a:srgbClr val="679999"/>
              </a:buClr>
              <a:buFont typeface="+mj-lt"/>
              <a:buAutoNum type="arabicPeriod"/>
            </a:pPr>
            <a:r>
              <a:rPr lang="en-US" dirty="0"/>
              <a:t>“junkyard control”</a:t>
            </a:r>
          </a:p>
          <a:p>
            <a:pPr marL="1066950" lvl="1" indent="-742950">
              <a:lnSpc>
                <a:spcPct val="90000"/>
              </a:lnSpc>
              <a:buClr>
                <a:srgbClr val="679999"/>
              </a:buClr>
              <a:buFont typeface="+mj-lt"/>
              <a:buAutoNum type="arabicPeriod"/>
            </a:pPr>
            <a:r>
              <a:rPr lang="en-US" dirty="0"/>
              <a:t>“abatement of noise, unsanitary sewage or pollution”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Alabama Limited Self-Governance 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9B7B4-1B8C-4F52-ACE5-FEF25AA0A85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www.selfgov.net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ltd self gov 17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008080"/>
      </a:accent1>
      <a:accent2>
        <a:srgbClr val="E7FFFF"/>
      </a:accent2>
      <a:accent3>
        <a:srgbClr val="C00000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851</Words>
  <Application>Microsoft Office PowerPoint</Application>
  <PresentationFormat>On-screen Show (4:3)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Arial Black</vt:lpstr>
      <vt:lpstr>Arial Narrow</vt:lpstr>
      <vt:lpstr>Calibri</vt:lpstr>
      <vt:lpstr>Futura Hv BT</vt:lpstr>
      <vt:lpstr>Futura Lt BT</vt:lpstr>
      <vt:lpstr>Gill Sans MT</vt:lpstr>
      <vt:lpstr>Wingdings</vt:lpstr>
      <vt:lpstr>Wingdings 2</vt:lpstr>
      <vt:lpstr>Dividend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 Limited Self-Governance Act</vt:lpstr>
      <vt:lpstr>Limited Self-Governance Act</vt:lpstr>
      <vt:lpstr> Limited Self-Governance Act</vt:lpstr>
      <vt:lpstr> Limited Self-Governance Act</vt:lpstr>
      <vt:lpstr> Limited Self-Governance Act</vt:lpstr>
    </vt:vector>
  </TitlesOfParts>
  <Company>Association of County Commissions of Alabama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Limited Self-Governance Act</dc:title>
  <dc:creator>Sonny B</dc:creator>
  <cp:lastModifiedBy>Sallie Gowan</cp:lastModifiedBy>
  <cp:revision>34</cp:revision>
  <cp:lastPrinted>2017-05-27T21:39:28Z</cp:lastPrinted>
  <dcterms:created xsi:type="dcterms:W3CDTF">2005-08-12T19:34:57Z</dcterms:created>
  <dcterms:modified xsi:type="dcterms:W3CDTF">2017-05-27T22:38:08Z</dcterms:modified>
</cp:coreProperties>
</file>